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2" r:id="rId3"/>
    <p:sldId id="273" r:id="rId4"/>
    <p:sldId id="301" r:id="rId5"/>
    <p:sldId id="302" r:id="rId6"/>
    <p:sldId id="303" r:id="rId7"/>
    <p:sldId id="304" r:id="rId8"/>
    <p:sldId id="305" r:id="rId9"/>
    <p:sldId id="306" r:id="rId10"/>
    <p:sldId id="294" r:id="rId11"/>
    <p:sldId id="308" r:id="rId12"/>
    <p:sldId id="274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B5BD"/>
    <a:srgbClr val="333F50"/>
    <a:srgbClr val="485870"/>
    <a:srgbClr val="FFFFFF"/>
    <a:srgbClr val="ADAFB7"/>
    <a:srgbClr val="C9CACF"/>
    <a:srgbClr val="F1ECE6"/>
    <a:srgbClr val="21345C"/>
    <a:srgbClr val="2A345C"/>
    <a:srgbClr val="1C224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14" y="-6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3076583" y="1796902"/>
            <a:ext cx="60388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트렌드 조사 및 </a:t>
            </a:r>
            <a:endParaRPr lang="en-US" altLang="ko-KR" sz="54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트렌드 적용 보고서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5657418" y="391791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2022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진선화</a:t>
            </a: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177E78B-3BB9-49F9-AE6B-DD130C9C7ED2}"/>
              </a:ext>
            </a:extLst>
          </p:cNvPr>
          <p:cNvSpPr/>
          <p:nvPr/>
        </p:nvSpPr>
        <p:spPr>
          <a:xfrm>
            <a:off x="0" y="2482269"/>
            <a:ext cx="5928360" cy="1336040"/>
          </a:xfrm>
          <a:prstGeom prst="rect">
            <a:avLst/>
          </a:prstGeom>
          <a:solidFill>
            <a:srgbClr val="485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25560-0F56-4ABC-A8D9-E5B95B81F51F}"/>
              </a:ext>
            </a:extLst>
          </p:cNvPr>
          <p:cNvSpPr txBox="1"/>
          <p:nvPr/>
        </p:nvSpPr>
        <p:spPr>
          <a:xfrm>
            <a:off x="5517793" y="2053791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E7EA02-EBD9-4304-A0DA-A36682C69801}"/>
              </a:ext>
            </a:extLst>
          </p:cNvPr>
          <p:cNvSpPr txBox="1"/>
          <p:nvPr/>
        </p:nvSpPr>
        <p:spPr>
          <a:xfrm>
            <a:off x="3887417" y="2844225"/>
            <a:ext cx="2040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 분석</a:t>
            </a:r>
          </a:p>
        </p:txBody>
      </p:sp>
    </p:spTree>
    <p:extLst>
      <p:ext uri="{BB962C8B-B14F-4D97-AF65-F5344CB8AC3E}">
        <p14:creationId xmlns:p14="http://schemas.microsoft.com/office/powerpoint/2010/main" val="219926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511635"/>
            <a:ext cx="12014200" cy="0"/>
          </a:xfrm>
          <a:prstGeom prst="line">
            <a:avLst/>
          </a:prstGeom>
          <a:ln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32961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469416" y="86589"/>
            <a:ext cx="3134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 분석</a:t>
            </a:r>
            <a:endParaRPr lang="en-US" altLang="ko-KR" i="0" dirty="0">
              <a:solidFill>
                <a:srgbClr val="243238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24333" y="5695517"/>
            <a:ext cx="353943" cy="5533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02 </a:t>
            </a:r>
            <a:r>
              <a:rPr lang="ko-KR" altLang="en-US" sz="1100" dirty="0">
                <a:solidFill>
                  <a:schemeClr val="bg1"/>
                </a:solidFill>
              </a:rPr>
              <a:t>사용자 분석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F6FB03-51FF-4477-9342-93165C2FAE0E}"/>
              </a:ext>
            </a:extLst>
          </p:cNvPr>
          <p:cNvSpPr/>
          <p:nvPr/>
        </p:nvSpPr>
        <p:spPr>
          <a:xfrm>
            <a:off x="10086808" y="6458435"/>
            <a:ext cx="2105191" cy="4001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13128CA-AF87-453D-B558-6F5B5B7B8CA6}"/>
              </a:ext>
            </a:extLst>
          </p:cNvPr>
          <p:cNvSpPr/>
          <p:nvPr/>
        </p:nvSpPr>
        <p:spPr>
          <a:xfrm>
            <a:off x="818871" y="1023270"/>
            <a:ext cx="3525520" cy="54351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97005E-061E-411C-A20F-3DDF4581A014}"/>
              </a:ext>
            </a:extLst>
          </p:cNvPr>
          <p:cNvSpPr txBox="1"/>
          <p:nvPr/>
        </p:nvSpPr>
        <p:spPr>
          <a:xfrm>
            <a:off x="1943476" y="1293945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주요 사용자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567FE64-29A2-4A96-B0B7-052D183873FC}"/>
              </a:ext>
            </a:extLst>
          </p:cNvPr>
          <p:cNvSpPr/>
          <p:nvPr/>
        </p:nvSpPr>
        <p:spPr>
          <a:xfrm>
            <a:off x="4496791" y="1023270"/>
            <a:ext cx="3525520" cy="54351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6A17E75-AEED-4657-9E02-ADD23431D8EB}"/>
              </a:ext>
            </a:extLst>
          </p:cNvPr>
          <p:cNvSpPr txBox="1"/>
          <p:nvPr/>
        </p:nvSpPr>
        <p:spPr>
          <a:xfrm>
            <a:off x="4628871" y="2015681"/>
            <a:ext cx="32613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미디어아트는 대부분 사용자의 </a:t>
            </a:r>
            <a:r>
              <a:rPr lang="en-US" altLang="ko-KR" sz="1400" spc="-150" dirty="0">
                <a:solidFill>
                  <a:schemeClr val="bg1"/>
                </a:solidFill>
              </a:rPr>
              <a:t>360</a:t>
            </a:r>
            <a:r>
              <a:rPr lang="ko-KR" altLang="en-US" sz="1400" spc="-150" dirty="0">
                <a:solidFill>
                  <a:schemeClr val="bg1"/>
                </a:solidFill>
              </a:rPr>
              <a:t>도를 감싸면서 시선을 뗄 수 없는  화려한 화면을 보여준다</a:t>
            </a:r>
            <a:r>
              <a:rPr lang="en-US" altLang="ko-KR" sz="1400" spc="-150" dirty="0">
                <a:solidFill>
                  <a:schemeClr val="bg1"/>
                </a:solidFill>
              </a:rPr>
              <a:t>.</a:t>
            </a:r>
            <a:r>
              <a:rPr lang="ko-KR" altLang="en-US" sz="1400" spc="-150" dirty="0">
                <a:solidFill>
                  <a:schemeClr val="bg1"/>
                </a:solidFill>
              </a:rPr>
              <a:t> 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정적인 분위기 보다는 화려하고 역동적인 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이미지를 강조한다</a:t>
            </a:r>
            <a:r>
              <a:rPr lang="en-US" altLang="ko-KR" sz="1400" spc="-15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308AC90-C83B-4856-ADD1-E79C6FCFA3B0}"/>
              </a:ext>
            </a:extLst>
          </p:cNvPr>
          <p:cNvSpPr txBox="1"/>
          <p:nvPr/>
        </p:nvSpPr>
        <p:spPr>
          <a:xfrm>
            <a:off x="5075575" y="1293945"/>
            <a:ext cx="23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사용자가 느끼는 이미지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CAA4A1E-FC2C-43EF-AA68-E3A274DA35DC}"/>
              </a:ext>
            </a:extLst>
          </p:cNvPr>
          <p:cNvSpPr/>
          <p:nvPr/>
        </p:nvSpPr>
        <p:spPr>
          <a:xfrm>
            <a:off x="8174711" y="1023270"/>
            <a:ext cx="3525520" cy="54351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9D740BF-D9AA-4BA8-B25D-D2C5A23C53E1}"/>
              </a:ext>
            </a:extLst>
          </p:cNvPr>
          <p:cNvSpPr txBox="1"/>
          <p:nvPr/>
        </p:nvSpPr>
        <p:spPr>
          <a:xfrm>
            <a:off x="8306791" y="2044005"/>
            <a:ext cx="326136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미디어아트는 </a:t>
            </a:r>
            <a:r>
              <a:rPr lang="en-US" altLang="ko-KR" sz="1400" spc="-150" dirty="0">
                <a:solidFill>
                  <a:schemeClr val="bg1"/>
                </a:solidFill>
              </a:rPr>
              <a:t>‘</a:t>
            </a:r>
            <a:r>
              <a:rPr lang="ko-KR" altLang="en-US" sz="1400" spc="-150" dirty="0">
                <a:solidFill>
                  <a:schemeClr val="bg1"/>
                </a:solidFill>
              </a:rPr>
              <a:t>분위기</a:t>
            </a:r>
            <a:r>
              <a:rPr lang="en-US" altLang="ko-KR" sz="1400" spc="-150" dirty="0">
                <a:solidFill>
                  <a:schemeClr val="bg1"/>
                </a:solidFill>
              </a:rPr>
              <a:t>’</a:t>
            </a:r>
            <a:r>
              <a:rPr lang="ko-KR" altLang="en-US" sz="1400" spc="-150" dirty="0">
                <a:solidFill>
                  <a:schemeClr val="bg1"/>
                </a:solidFill>
              </a:rPr>
              <a:t>가 중요한 요소다</a:t>
            </a:r>
            <a:r>
              <a:rPr lang="en-US" altLang="ko-KR" sz="1400" spc="-15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문화재와 그 배경을 설명하는 여느 </a:t>
            </a:r>
            <a:r>
              <a:rPr lang="ko-KR" altLang="en-US" sz="1400" spc="-150" dirty="0" err="1">
                <a:solidFill>
                  <a:schemeClr val="bg1"/>
                </a:solidFill>
              </a:rPr>
              <a:t>뮤지엄과</a:t>
            </a:r>
            <a:r>
              <a:rPr lang="ko-KR" altLang="en-US" sz="1400" spc="-150" dirty="0">
                <a:solidFill>
                  <a:schemeClr val="bg1"/>
                </a:solidFill>
              </a:rPr>
              <a:t> 달리 직접 걸어 다니며 체험하고 </a:t>
            </a:r>
            <a:r>
              <a:rPr lang="en-US" altLang="ko-KR" sz="1400" spc="-150" dirty="0">
                <a:solidFill>
                  <a:schemeClr val="bg1"/>
                </a:solidFill>
              </a:rPr>
              <a:t>,</a:t>
            </a: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텍스트 보다는 눈으로 보고 즐기는 아트이기 때문에  사용자는 미리 웹페이지를 방문하면서</a:t>
            </a:r>
            <a:r>
              <a:rPr lang="en-US" altLang="ko-KR" sz="1400" spc="-150" dirty="0">
                <a:solidFill>
                  <a:schemeClr val="bg1"/>
                </a:solidFill>
              </a:rPr>
              <a:t> </a:t>
            </a:r>
            <a:r>
              <a:rPr lang="ko-KR" altLang="en-US" sz="1400" spc="-150" dirty="0">
                <a:solidFill>
                  <a:schemeClr val="bg1"/>
                </a:solidFill>
              </a:rPr>
              <a:t>어떠한 작품이 있는지 살펴보는 것을 원한다</a:t>
            </a:r>
            <a:r>
              <a:rPr lang="en-US" altLang="ko-KR" sz="1400" spc="-15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또한 미디어아트 </a:t>
            </a:r>
            <a:r>
              <a:rPr lang="ko-KR" altLang="en-US" sz="1400" spc="-150" dirty="0" err="1">
                <a:solidFill>
                  <a:schemeClr val="bg1"/>
                </a:solidFill>
              </a:rPr>
              <a:t>뮤지엄의</a:t>
            </a:r>
            <a:r>
              <a:rPr lang="ko-KR" altLang="en-US" sz="1400" spc="-150" dirty="0">
                <a:solidFill>
                  <a:schemeClr val="bg1"/>
                </a:solidFill>
              </a:rPr>
              <a:t> 특성상  방문자가 예쁜 사진을 남기는 것을  중요시 여기므로 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각 테마 별 가장 아름다운곳을 사진으로 소개하면서 흥미를 유발한다</a:t>
            </a:r>
            <a:r>
              <a:rPr lang="en-US" altLang="ko-KR" sz="1400" spc="-15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579BEF6-6F04-434B-972E-1BA09411CDCA}"/>
              </a:ext>
            </a:extLst>
          </p:cNvPr>
          <p:cNvSpPr txBox="1"/>
          <p:nvPr/>
        </p:nvSpPr>
        <p:spPr>
          <a:xfrm>
            <a:off x="8753495" y="1293945"/>
            <a:ext cx="23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사용자가 원하는 서비스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FB4C524-60C6-4519-95ED-B1125D0E4AF4}"/>
              </a:ext>
            </a:extLst>
          </p:cNvPr>
          <p:cNvSpPr txBox="1"/>
          <p:nvPr/>
        </p:nvSpPr>
        <p:spPr>
          <a:xfrm>
            <a:off x="950950" y="2015680"/>
            <a:ext cx="32613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 err="1">
                <a:solidFill>
                  <a:schemeClr val="bg1"/>
                </a:solidFill>
              </a:rPr>
              <a:t>아르떼</a:t>
            </a:r>
            <a:r>
              <a:rPr lang="ko-KR" altLang="en-US" sz="1400" spc="-150" dirty="0">
                <a:solidFill>
                  <a:schemeClr val="bg1"/>
                </a:solidFill>
              </a:rPr>
              <a:t> </a:t>
            </a:r>
            <a:r>
              <a:rPr lang="ko-KR" altLang="en-US" sz="1400" spc="-150" dirty="0" err="1">
                <a:solidFill>
                  <a:schemeClr val="bg1"/>
                </a:solidFill>
              </a:rPr>
              <a:t>뮤지엄은</a:t>
            </a:r>
            <a:r>
              <a:rPr lang="ko-KR" altLang="en-US" sz="1400" spc="-150" dirty="0">
                <a:solidFill>
                  <a:schemeClr val="bg1"/>
                </a:solidFill>
              </a:rPr>
              <a:t> 미디어아트를 통해 많은 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작품을 보여주고 있고 </a:t>
            </a:r>
            <a:r>
              <a:rPr lang="en-US" altLang="ko-KR" sz="1400" spc="-150" dirty="0">
                <a:solidFill>
                  <a:schemeClr val="bg1"/>
                </a:solidFill>
              </a:rPr>
              <a:t>,</a:t>
            </a: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미디어 아트의 특성상 남녀노소 즐길 수 있기 때문에  주요 사용자는 전 연령층이다</a:t>
            </a:r>
            <a:r>
              <a:rPr lang="en-US" altLang="ko-KR" sz="1400" spc="-15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02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BB0498-13C3-48CC-9BFE-7243BE8082B0}"/>
              </a:ext>
            </a:extLst>
          </p:cNvPr>
          <p:cNvSpPr/>
          <p:nvPr/>
        </p:nvSpPr>
        <p:spPr>
          <a:xfrm>
            <a:off x="0" y="2486657"/>
            <a:ext cx="5928360" cy="1336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5F48C-771E-4E77-B242-F655D1376B13}"/>
              </a:ext>
            </a:extLst>
          </p:cNvPr>
          <p:cNvSpPr txBox="1"/>
          <p:nvPr/>
        </p:nvSpPr>
        <p:spPr>
          <a:xfrm>
            <a:off x="5517793" y="2053791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03</a:t>
            </a:r>
            <a:endParaRPr lang="ko-KR" alt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466E8C-6A11-4BC4-A3D4-E6BB87A227BA}"/>
              </a:ext>
            </a:extLst>
          </p:cNvPr>
          <p:cNvSpPr txBox="1"/>
          <p:nvPr/>
        </p:nvSpPr>
        <p:spPr>
          <a:xfrm>
            <a:off x="3792230" y="2617980"/>
            <a:ext cx="20409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spc="-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 사이트</a:t>
            </a:r>
            <a:endParaRPr lang="en-US" altLang="ko-KR" sz="3200" spc="-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3200" spc="-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· </a:t>
            </a:r>
            <a:r>
              <a:rPr lang="ko-KR" altLang="en-US" sz="3200" spc="-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단점</a:t>
            </a:r>
            <a:endParaRPr lang="en-US" altLang="ko-KR" sz="3200" spc="-300" dirty="0">
              <a:solidFill>
                <a:schemeClr val="tx1">
                  <a:lumMod val="95000"/>
                  <a:lumOff val="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6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329610" cy="6858000"/>
          </a:xfrm>
          <a:prstGeom prst="rect">
            <a:avLst/>
          </a:prstGeom>
          <a:solidFill>
            <a:srgbClr val="CAB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828" y="5120751"/>
            <a:ext cx="353943" cy="5533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기존 사이트 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·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단점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F6FB03-51FF-4477-9342-93165C2FAE0E}"/>
              </a:ext>
            </a:extLst>
          </p:cNvPr>
          <p:cNvSpPr/>
          <p:nvPr/>
        </p:nvSpPr>
        <p:spPr>
          <a:xfrm>
            <a:off x="10086808" y="6458435"/>
            <a:ext cx="2105191" cy="4001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CAA4A1E-FC2C-43EF-AA68-E3A274DA35DC}"/>
              </a:ext>
            </a:extLst>
          </p:cNvPr>
          <p:cNvSpPr/>
          <p:nvPr/>
        </p:nvSpPr>
        <p:spPr>
          <a:xfrm>
            <a:off x="7854671" y="796798"/>
            <a:ext cx="3525520" cy="54351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9D740BF-D9AA-4BA8-B25D-D2C5A23C53E1}"/>
              </a:ext>
            </a:extLst>
          </p:cNvPr>
          <p:cNvSpPr txBox="1"/>
          <p:nvPr/>
        </p:nvSpPr>
        <p:spPr>
          <a:xfrm>
            <a:off x="7986751" y="1817533"/>
            <a:ext cx="32613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심플한 레이아웃 배치로 깔끔함을 강조했고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서브 페이지 또한 필요한 정보만 배치하면서 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복잡하지 않고 쉽게 정보에 접근할 수 있다</a:t>
            </a:r>
            <a:r>
              <a:rPr lang="en-US" altLang="ko-KR" sz="1400" spc="-1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579BEF6-6F04-434B-972E-1BA09411CDCA}"/>
              </a:ext>
            </a:extLst>
          </p:cNvPr>
          <p:cNvSpPr txBox="1"/>
          <p:nvPr/>
        </p:nvSpPr>
        <p:spPr>
          <a:xfrm>
            <a:off x="9321519" y="106747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F82554-1B1B-4F37-B85B-60E926653768}"/>
              </a:ext>
            </a:extLst>
          </p:cNvPr>
          <p:cNvSpPr txBox="1"/>
          <p:nvPr/>
        </p:nvSpPr>
        <p:spPr>
          <a:xfrm>
            <a:off x="9321516" y="366419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64FBC4-58C7-407C-8BB4-4177480BE0B1}"/>
              </a:ext>
            </a:extLst>
          </p:cNvPr>
          <p:cNvSpPr txBox="1"/>
          <p:nvPr/>
        </p:nvSpPr>
        <p:spPr>
          <a:xfrm>
            <a:off x="7986749" y="4450669"/>
            <a:ext cx="3261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미디어아트의 사진이 정방형으로만 보여서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답답한 느낌이 든다</a:t>
            </a:r>
            <a:r>
              <a:rPr lang="en-US" altLang="ko-KR" sz="1400" spc="-150" dirty="0">
                <a:solidFill>
                  <a:schemeClr val="bg1"/>
                </a:solidFill>
              </a:rPr>
              <a:t>.  </a:t>
            </a:r>
            <a:r>
              <a:rPr lang="ko-KR" altLang="en-US" sz="1400" spc="-150" dirty="0">
                <a:solidFill>
                  <a:schemeClr val="bg1"/>
                </a:solidFill>
              </a:rPr>
              <a:t>모바일 화면의 제한적인 공간 특성상 최대한 이미지를 크게 넣어 답답하지 않고 화려한 분위기를 살려야 </a:t>
            </a:r>
            <a:r>
              <a:rPr lang="ko-KR" altLang="en-US" sz="1400" spc="-150" dirty="0" err="1">
                <a:solidFill>
                  <a:schemeClr val="bg1"/>
                </a:solidFill>
              </a:rPr>
              <a:t>할것같다</a:t>
            </a:r>
            <a:r>
              <a:rPr lang="en-US" altLang="ko-KR" sz="1400" spc="-15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077BFA-9C3E-4E5A-A314-43FAEBB528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458" y="776525"/>
            <a:ext cx="5244268" cy="25349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E8713-B207-4B8D-8F95-7F4A5635FB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616" y="3514370"/>
            <a:ext cx="5244268" cy="25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7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346026-25D5-4234-BB0B-79C9F5635B38}"/>
              </a:ext>
            </a:extLst>
          </p:cNvPr>
          <p:cNvSpPr/>
          <p:nvPr/>
        </p:nvSpPr>
        <p:spPr>
          <a:xfrm>
            <a:off x="0" y="2482269"/>
            <a:ext cx="5928360" cy="1336040"/>
          </a:xfrm>
          <a:prstGeom prst="rect">
            <a:avLst/>
          </a:prstGeom>
          <a:solidFill>
            <a:srgbClr val="AD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D8B53-90B8-4213-8D52-047344E28B19}"/>
              </a:ext>
            </a:extLst>
          </p:cNvPr>
          <p:cNvSpPr txBox="1"/>
          <p:nvPr/>
        </p:nvSpPr>
        <p:spPr>
          <a:xfrm>
            <a:off x="5514586" y="205379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04</a:t>
            </a:r>
            <a:endParaRPr lang="ko-KR" alt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AE593F-C2EF-439B-A0C3-25CD97BAE316}"/>
              </a:ext>
            </a:extLst>
          </p:cNvPr>
          <p:cNvSpPr txBox="1"/>
          <p:nvPr/>
        </p:nvSpPr>
        <p:spPr>
          <a:xfrm>
            <a:off x="2900896" y="2617980"/>
            <a:ext cx="29322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spc="-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관련</a:t>
            </a:r>
            <a:r>
              <a:rPr lang="en-US" altLang="ko-KR" sz="3200" spc="-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3200" spc="-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경쟁 사이트</a:t>
            </a:r>
            <a:endParaRPr lang="en-US" altLang="ko-KR" sz="3200" spc="-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3200" spc="-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00193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511635"/>
            <a:ext cx="12014200" cy="0"/>
          </a:xfrm>
          <a:prstGeom prst="line">
            <a:avLst/>
          </a:prstGeom>
          <a:ln>
            <a:solidFill>
              <a:srgbClr val="C9C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329610" cy="6858000"/>
          </a:xfrm>
          <a:prstGeom prst="rect">
            <a:avLst/>
          </a:prstGeom>
          <a:solidFill>
            <a:srgbClr val="C9C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469416" y="86589"/>
            <a:ext cx="1172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01.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var(--font-text-oli)"/>
              </a:rPr>
              <a:t> </a:t>
            </a:r>
            <a:r>
              <a:rPr lang="ko-KR" altLang="en-US" i="0" dirty="0">
                <a:solidFill>
                  <a:srgbClr val="243238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미디어아트 갤러리 </a:t>
            </a:r>
            <a:r>
              <a:rPr lang="ko-KR" altLang="en-US" i="0" dirty="0" err="1">
                <a:solidFill>
                  <a:srgbClr val="243238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언더독</a:t>
            </a:r>
            <a:r>
              <a:rPr lang="ko-KR" altLang="en-US" i="0" dirty="0">
                <a:solidFill>
                  <a:srgbClr val="243238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뮤지엄 </a:t>
            </a:r>
            <a:r>
              <a:rPr lang="en-US" altLang="ko-KR" i="0" dirty="0">
                <a:solidFill>
                  <a:srgbClr val="243238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(https://www.underdogmuseum.com/34)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24333" y="5089727"/>
            <a:ext cx="353943" cy="5533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04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관련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경쟁 사이트 분석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F6FB03-51FF-4477-9342-93165C2FAE0E}"/>
              </a:ext>
            </a:extLst>
          </p:cNvPr>
          <p:cNvSpPr/>
          <p:nvPr/>
        </p:nvSpPr>
        <p:spPr>
          <a:xfrm>
            <a:off x="10086808" y="6458435"/>
            <a:ext cx="2105191" cy="4001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15E3C5-9BE1-4824-83FD-BC8CB9D75661}"/>
              </a:ext>
            </a:extLst>
          </p:cNvPr>
          <p:cNvSpPr txBox="1"/>
          <p:nvPr/>
        </p:nvSpPr>
        <p:spPr>
          <a:xfrm>
            <a:off x="582530" y="5313281"/>
            <a:ext cx="9889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장점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메인에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로고와 관련된 애니메이션 화면을 넣어 시선을 집중시킨다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ju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단점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로고의 글자와 메인 페이지 정보 텍스트 글자 모두 흰색이라 가독성이 떨어진다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67AF6F-0C2E-4EF7-8998-4336F214B6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08" y="582597"/>
            <a:ext cx="9266771" cy="443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5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511635"/>
            <a:ext cx="12014200" cy="0"/>
          </a:xfrm>
          <a:prstGeom prst="line">
            <a:avLst/>
          </a:prstGeom>
          <a:ln>
            <a:solidFill>
              <a:srgbClr val="C9C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329610" cy="6858000"/>
          </a:xfrm>
          <a:prstGeom prst="rect">
            <a:avLst/>
          </a:prstGeom>
          <a:solidFill>
            <a:srgbClr val="C9C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469416" y="86589"/>
            <a:ext cx="8720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02.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var(--font-text-oli)"/>
              </a:rPr>
              <a:t> </a:t>
            </a:r>
            <a:r>
              <a:rPr lang="ko-KR" altLang="en-US" i="0" dirty="0">
                <a:solidFill>
                  <a:srgbClr val="243238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플라워 바이 </a:t>
            </a:r>
            <a:r>
              <a:rPr lang="ko-KR" altLang="en-US" i="0" dirty="0" err="1">
                <a:solidFill>
                  <a:srgbClr val="243238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네이키드</a:t>
            </a:r>
            <a:r>
              <a:rPr lang="ko-KR" altLang="en-US" i="0" dirty="0">
                <a:solidFill>
                  <a:srgbClr val="243238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i="0" dirty="0">
                <a:solidFill>
                  <a:srgbClr val="243238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(https://naturelabs.co.kr/)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24333" y="5089727"/>
            <a:ext cx="353943" cy="5533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04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관련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경쟁 사이트 분석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F6FB03-51FF-4477-9342-93165C2FAE0E}"/>
              </a:ext>
            </a:extLst>
          </p:cNvPr>
          <p:cNvSpPr/>
          <p:nvPr/>
        </p:nvSpPr>
        <p:spPr>
          <a:xfrm>
            <a:off x="10086808" y="6458435"/>
            <a:ext cx="2105191" cy="4001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15E3C5-9BE1-4824-83FD-BC8CB9D75661}"/>
              </a:ext>
            </a:extLst>
          </p:cNvPr>
          <p:cNvSpPr txBox="1"/>
          <p:nvPr/>
        </p:nvSpPr>
        <p:spPr>
          <a:xfrm>
            <a:off x="582530" y="5313281"/>
            <a:ext cx="114075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장점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아주 깔끔한 메인 화면과 그리드 디자인을 활용한 서브페이지 모두 정돈된 느낌을 준다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just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   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각 서브 페이지 또한 비주얼 이미지에 영상을 활용해 시선을 집중시킨다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ju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단점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서브 페이지 사진들의 화질이 다소 떨어진다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2B61B3-1ABF-4805-818E-3F0668F1C0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43" y="1018752"/>
            <a:ext cx="7327451" cy="35809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5CCB86-1B85-436C-B71E-7EE912A4F0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67" y="547354"/>
            <a:ext cx="4237903" cy="20786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38E1A18-05C9-4B95-8D07-E0C7394F636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67" y="2729401"/>
            <a:ext cx="4237903" cy="194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177E78B-3BB9-49F9-AE6B-DD130C9C7ED2}"/>
              </a:ext>
            </a:extLst>
          </p:cNvPr>
          <p:cNvSpPr/>
          <p:nvPr/>
        </p:nvSpPr>
        <p:spPr>
          <a:xfrm>
            <a:off x="0" y="2482269"/>
            <a:ext cx="5928360" cy="1336040"/>
          </a:xfrm>
          <a:prstGeom prst="rect">
            <a:avLst/>
          </a:prstGeom>
          <a:solidFill>
            <a:srgbClr val="485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25560-0F56-4ABC-A8D9-E5B95B81F51F}"/>
              </a:ext>
            </a:extLst>
          </p:cNvPr>
          <p:cNvSpPr txBox="1"/>
          <p:nvPr/>
        </p:nvSpPr>
        <p:spPr>
          <a:xfrm>
            <a:off x="5517793" y="2053791"/>
            <a:ext cx="49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05</a:t>
            </a:r>
            <a:endParaRPr lang="ko-KR" altLang="en-US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E7EA02-EBD9-4304-A0DA-A36682C69801}"/>
              </a:ext>
            </a:extLst>
          </p:cNvPr>
          <p:cNvSpPr txBox="1"/>
          <p:nvPr/>
        </p:nvSpPr>
        <p:spPr>
          <a:xfrm>
            <a:off x="3098739" y="2668830"/>
            <a:ext cx="28296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리뉴얼 시 반영할</a:t>
            </a:r>
            <a:endParaRPr lang="en-US" altLang="ko-KR" sz="3200" spc="-3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3200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트렌드 목록</a:t>
            </a:r>
          </a:p>
        </p:txBody>
      </p:sp>
    </p:spTree>
    <p:extLst>
      <p:ext uri="{BB962C8B-B14F-4D97-AF65-F5344CB8AC3E}">
        <p14:creationId xmlns:p14="http://schemas.microsoft.com/office/powerpoint/2010/main" val="268453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32961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24333" y="4516352"/>
            <a:ext cx="353943" cy="5533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05 </a:t>
            </a:r>
            <a:r>
              <a:rPr lang="ko-KR" altLang="en-US" sz="1100" dirty="0">
                <a:solidFill>
                  <a:schemeClr val="bg1"/>
                </a:solidFill>
              </a:rPr>
              <a:t>리뉴얼 시 반영할 트렌드 목록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F6FB03-51FF-4477-9342-93165C2FAE0E}"/>
              </a:ext>
            </a:extLst>
          </p:cNvPr>
          <p:cNvSpPr/>
          <p:nvPr/>
        </p:nvSpPr>
        <p:spPr>
          <a:xfrm>
            <a:off x="10086808" y="6458435"/>
            <a:ext cx="2105191" cy="4001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13128CA-AF87-453D-B558-6F5B5B7B8CA6}"/>
              </a:ext>
            </a:extLst>
          </p:cNvPr>
          <p:cNvSpPr/>
          <p:nvPr/>
        </p:nvSpPr>
        <p:spPr>
          <a:xfrm>
            <a:off x="818870" y="297180"/>
            <a:ext cx="10919739" cy="6161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97005E-061E-411C-A20F-3DDF4581A014}"/>
              </a:ext>
            </a:extLst>
          </p:cNvPr>
          <p:cNvSpPr txBox="1"/>
          <p:nvPr/>
        </p:nvSpPr>
        <p:spPr>
          <a:xfrm>
            <a:off x="5489965" y="1584761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err="1">
                <a:solidFill>
                  <a:srgbClr val="CAB5BD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아르떼</a:t>
            </a:r>
            <a:r>
              <a:rPr lang="ko-KR" altLang="en-US" spc="-150" dirty="0">
                <a:solidFill>
                  <a:srgbClr val="CAB5BD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뮤지엄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FB4C524-60C6-4519-95ED-B1125D0E4AF4}"/>
              </a:ext>
            </a:extLst>
          </p:cNvPr>
          <p:cNvSpPr txBox="1"/>
          <p:nvPr/>
        </p:nvSpPr>
        <p:spPr>
          <a:xfrm>
            <a:off x="5507990" y="2095556"/>
            <a:ext cx="586514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 err="1">
                <a:solidFill>
                  <a:schemeClr val="bg1"/>
                </a:solidFill>
              </a:rPr>
              <a:t>아르떼</a:t>
            </a:r>
            <a:r>
              <a:rPr lang="ko-KR" altLang="en-US" sz="1400" spc="-150" dirty="0">
                <a:solidFill>
                  <a:schemeClr val="bg1"/>
                </a:solidFill>
              </a:rPr>
              <a:t> </a:t>
            </a:r>
            <a:r>
              <a:rPr lang="ko-KR" altLang="en-US" sz="1400" spc="-150" dirty="0" err="1">
                <a:solidFill>
                  <a:schemeClr val="bg1"/>
                </a:solidFill>
              </a:rPr>
              <a:t>뮤지엄은</a:t>
            </a:r>
            <a:r>
              <a:rPr lang="ko-KR" altLang="en-US" sz="1400" spc="-150" dirty="0">
                <a:solidFill>
                  <a:schemeClr val="bg1"/>
                </a:solidFill>
              </a:rPr>
              <a:t> 대형 미디어아트를 전시하여 체험형 관람을 지향하고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화려하면서 다양한 테마의 미디어 아트를 제공한다</a:t>
            </a:r>
            <a:r>
              <a:rPr lang="en-US" altLang="ko-KR" sz="1400" spc="-15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따라서 화려한 사진을 활용해서 미디어아트 </a:t>
            </a:r>
            <a:r>
              <a:rPr lang="ko-KR" altLang="en-US" sz="1400" spc="-150" dirty="0" err="1">
                <a:solidFill>
                  <a:schemeClr val="bg1"/>
                </a:solidFill>
              </a:rPr>
              <a:t>뮤지엄의</a:t>
            </a:r>
            <a:r>
              <a:rPr lang="ko-KR" altLang="en-US" sz="1400" spc="-150" dirty="0">
                <a:solidFill>
                  <a:schemeClr val="bg1"/>
                </a:solidFill>
              </a:rPr>
              <a:t> 장점을 최대한 활용하고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사진이 화려하기 때문에 레이아웃은 심플하게</a:t>
            </a:r>
            <a:r>
              <a:rPr lang="en-US" altLang="ko-KR" sz="1400" spc="-150" dirty="0">
                <a:solidFill>
                  <a:schemeClr val="bg1"/>
                </a:solidFill>
              </a:rPr>
              <a:t>,,</a:t>
            </a:r>
            <a:r>
              <a:rPr lang="ko-KR" altLang="en-US" sz="1400" spc="-150" dirty="0">
                <a:solidFill>
                  <a:schemeClr val="bg1"/>
                </a:solidFill>
              </a:rPr>
              <a:t> 텍스트는 핵심만 간결하게  사용한다</a:t>
            </a:r>
            <a:r>
              <a:rPr lang="en-US" altLang="ko-KR" sz="1400" spc="-15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01. </a:t>
            </a:r>
            <a:r>
              <a:rPr lang="en-US" altLang="ko-KR" sz="1400" i="0" dirty="0">
                <a:solidFill>
                  <a:schemeClr val="bg1"/>
                </a:solidFill>
                <a:effectLst/>
                <a:latin typeface="var(--font-text-oli)"/>
              </a:rPr>
              <a:t> </a:t>
            </a:r>
            <a:r>
              <a:rPr lang="en-US" altLang="ko-KR" sz="1400" i="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Minimal Style</a:t>
            </a:r>
          </a:p>
          <a:p>
            <a:pPr algn="just"/>
            <a:r>
              <a: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03. </a:t>
            </a:r>
            <a:r>
              <a:rPr lang="en-US" altLang="ko-KR" sz="1400" i="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Photos Behind the Typography</a:t>
            </a:r>
            <a:endParaRPr lang="en-US" altLang="ko-KR" sz="1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just"/>
            <a:r>
              <a: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04. Big Typography </a:t>
            </a:r>
            <a:endParaRPr lang="en-US" altLang="ko-KR" sz="1400" b="1" i="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just"/>
            <a:endParaRPr lang="en-US" altLang="ko-KR" sz="1400" i="0" dirty="0">
              <a:solidFill>
                <a:srgbClr val="243238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위의 세가지 트렌드를  사용한다</a:t>
            </a:r>
            <a:r>
              <a:rPr lang="en-US" altLang="ko-KR" sz="1400" spc="-15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7B973B-8A4D-4495-9AA7-E611BA96DE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05" y="1192386"/>
            <a:ext cx="3699403" cy="408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BB0498-13C3-48CC-9BFE-7243BE8082B0}"/>
              </a:ext>
            </a:extLst>
          </p:cNvPr>
          <p:cNvSpPr/>
          <p:nvPr/>
        </p:nvSpPr>
        <p:spPr>
          <a:xfrm>
            <a:off x="0" y="2486657"/>
            <a:ext cx="5928360" cy="1336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5F48C-771E-4E77-B242-F655D1376B13}"/>
              </a:ext>
            </a:extLst>
          </p:cNvPr>
          <p:cNvSpPr txBox="1"/>
          <p:nvPr/>
        </p:nvSpPr>
        <p:spPr>
          <a:xfrm>
            <a:off x="5518594" y="2053791"/>
            <a:ext cx="489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06</a:t>
            </a:r>
            <a:endParaRPr lang="ko-KR" alt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466E8C-6A11-4BC4-A3D4-E6BB87A227BA}"/>
              </a:ext>
            </a:extLst>
          </p:cNvPr>
          <p:cNvSpPr txBox="1"/>
          <p:nvPr/>
        </p:nvSpPr>
        <p:spPr>
          <a:xfrm>
            <a:off x="4243283" y="2844225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spc="-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참고 자료</a:t>
            </a:r>
            <a:endParaRPr lang="en-US" altLang="ko-KR" sz="3200" spc="-300" dirty="0">
              <a:solidFill>
                <a:schemeClr val="tx1">
                  <a:lumMod val="95000"/>
                  <a:lumOff val="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33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5628740" y="973525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목차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45281FE-6E37-4513-9DE9-7765CCCBA473}"/>
              </a:ext>
            </a:extLst>
          </p:cNvPr>
          <p:cNvGrpSpPr/>
          <p:nvPr/>
        </p:nvGrpSpPr>
        <p:grpSpPr>
          <a:xfrm>
            <a:off x="3502116" y="1984670"/>
            <a:ext cx="1520042" cy="1509485"/>
            <a:chOff x="883920" y="1102360"/>
            <a:chExt cx="3586480" cy="3158423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D0685E6-5F72-4555-ADDC-0C88687CFAA8}"/>
                </a:ext>
              </a:extLst>
            </p:cNvPr>
            <p:cNvSpPr/>
            <p:nvPr/>
          </p:nvSpPr>
          <p:spPr>
            <a:xfrm>
              <a:off x="883920" y="1910079"/>
              <a:ext cx="3586480" cy="2350704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최근 웹 트렌드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및 적용사례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6C6BB7E-4130-4CFE-A4F8-632E560B6CC1}"/>
                </a:ext>
              </a:extLst>
            </p:cNvPr>
            <p:cNvSpPr/>
            <p:nvPr/>
          </p:nvSpPr>
          <p:spPr>
            <a:xfrm>
              <a:off x="1869441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01</a:t>
              </a:r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50DE62F-4FDD-4EF6-96FF-6B47B86B4599}"/>
              </a:ext>
            </a:extLst>
          </p:cNvPr>
          <p:cNvGrpSpPr/>
          <p:nvPr/>
        </p:nvGrpSpPr>
        <p:grpSpPr>
          <a:xfrm>
            <a:off x="5340703" y="2000025"/>
            <a:ext cx="1520042" cy="1494129"/>
            <a:chOff x="883920" y="1102360"/>
            <a:chExt cx="3586480" cy="3158423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EEED867-EFEF-4136-81B1-BD8FB4C221E0}"/>
                </a:ext>
              </a:extLst>
            </p:cNvPr>
            <p:cNvSpPr/>
            <p:nvPr/>
          </p:nvSpPr>
          <p:spPr>
            <a:xfrm>
              <a:off x="883920" y="1910079"/>
              <a:ext cx="3586480" cy="2350704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사용자 분석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D26FDF1-0E0C-438B-BD50-C264965FBDFC}"/>
                </a:ext>
              </a:extLst>
            </p:cNvPr>
            <p:cNvSpPr/>
            <p:nvPr/>
          </p:nvSpPr>
          <p:spPr>
            <a:xfrm>
              <a:off x="1869441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02</a:t>
              </a:r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2B0531-B382-44E6-A202-39E68F074141}"/>
              </a:ext>
            </a:extLst>
          </p:cNvPr>
          <p:cNvGrpSpPr/>
          <p:nvPr/>
        </p:nvGrpSpPr>
        <p:grpSpPr>
          <a:xfrm>
            <a:off x="7144285" y="2000026"/>
            <a:ext cx="1520042" cy="1494128"/>
            <a:chOff x="883920" y="1102360"/>
            <a:chExt cx="3586480" cy="3158423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4557D17-BF7A-4CED-8FAC-F02309D76A37}"/>
                </a:ext>
              </a:extLst>
            </p:cNvPr>
            <p:cNvSpPr/>
            <p:nvPr/>
          </p:nvSpPr>
          <p:spPr>
            <a:xfrm>
              <a:off x="883920" y="1910079"/>
              <a:ext cx="3586480" cy="2350704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기존사이트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장 </a:t>
              </a: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· 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단점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00DCA76-DCF3-440C-8E8A-FCF62F7DACDB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03</a:t>
              </a:r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A540CC7-3DB4-481F-8E5B-D3CED1380598}"/>
              </a:ext>
            </a:extLst>
          </p:cNvPr>
          <p:cNvGrpSpPr/>
          <p:nvPr/>
        </p:nvGrpSpPr>
        <p:grpSpPr>
          <a:xfrm>
            <a:off x="3502116" y="3830719"/>
            <a:ext cx="1520042" cy="1456482"/>
            <a:chOff x="883920" y="1102360"/>
            <a:chExt cx="3586480" cy="3158423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4B29971-BC0E-4933-928E-6AD7EA0ED34A}"/>
                </a:ext>
              </a:extLst>
            </p:cNvPr>
            <p:cNvSpPr/>
            <p:nvPr/>
          </p:nvSpPr>
          <p:spPr>
            <a:xfrm>
              <a:off x="883920" y="1910079"/>
              <a:ext cx="3586480" cy="2350704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관련</a:t>
              </a: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/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경쟁 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사이트 분석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0A63626-5A85-4D05-B911-5C20F7D1E831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04</a:t>
              </a:r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254935D-0283-4E9F-911A-C1A728DA5FAF}"/>
              </a:ext>
            </a:extLst>
          </p:cNvPr>
          <p:cNvGrpSpPr/>
          <p:nvPr/>
        </p:nvGrpSpPr>
        <p:grpSpPr>
          <a:xfrm>
            <a:off x="5305698" y="3830719"/>
            <a:ext cx="1520042" cy="1456482"/>
            <a:chOff x="883920" y="1102360"/>
            <a:chExt cx="3586480" cy="3158423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3EC803A-3778-4944-8EEE-12C018DE5D66}"/>
                </a:ext>
              </a:extLst>
            </p:cNvPr>
            <p:cNvSpPr/>
            <p:nvPr/>
          </p:nvSpPr>
          <p:spPr>
            <a:xfrm>
              <a:off x="883920" y="1910079"/>
              <a:ext cx="3586480" cy="2350704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리뉴얼 시 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반영할 트렌드 목록</a:t>
              </a: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374663E-0F4C-403A-9527-F4591D9454A5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05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5CC6C2-D9E0-4EDB-AC2D-44647437B44D}"/>
              </a:ext>
            </a:extLst>
          </p:cNvPr>
          <p:cNvGrpSpPr/>
          <p:nvPr/>
        </p:nvGrpSpPr>
        <p:grpSpPr>
          <a:xfrm>
            <a:off x="7109280" y="3830719"/>
            <a:ext cx="1520042" cy="1456482"/>
            <a:chOff x="883920" y="1102360"/>
            <a:chExt cx="3586480" cy="3158423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B1AB2CC-3F8A-455D-8377-A38A341F5E4E}"/>
                </a:ext>
              </a:extLst>
            </p:cNvPr>
            <p:cNvSpPr/>
            <p:nvPr/>
          </p:nvSpPr>
          <p:spPr>
            <a:xfrm>
              <a:off x="883920" y="1910079"/>
              <a:ext cx="3586480" cy="2350704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b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</a:b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참고 자료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2670570-2F62-4374-B49F-9AA97E2E7FA5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06</a:t>
              </a:r>
              <a:endParaRPr lang="ko-KR" altLang="en-US" dirty="0"/>
            </a:p>
          </p:txBody>
        </p:sp>
      </p:grpSp>
      <p:sp>
        <p:nvSpPr>
          <p:cNvPr id="33" name="양쪽 대괄호 32">
            <a:extLst>
              <a:ext uri="{FF2B5EF4-FFF2-40B4-BE49-F238E27FC236}">
                <a16:creationId xmlns:a16="http://schemas.microsoft.com/office/drawing/2014/main" id="{FE0F8194-0256-448B-955C-3BBD5BC70451}"/>
              </a:ext>
            </a:extLst>
          </p:cNvPr>
          <p:cNvSpPr/>
          <p:nvPr/>
        </p:nvSpPr>
        <p:spPr>
          <a:xfrm>
            <a:off x="1970695" y="2585326"/>
            <a:ext cx="8055821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70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4EF1107-6CF5-47C0-A056-43F846ACA8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070" y="3697357"/>
            <a:ext cx="4351821" cy="30469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329610" cy="6858000"/>
          </a:xfrm>
          <a:prstGeom prst="rect">
            <a:avLst/>
          </a:prstGeom>
          <a:solidFill>
            <a:srgbClr val="CAB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828" y="5929134"/>
            <a:ext cx="353943" cy="5533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</a:rPr>
              <a:t>06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참고자료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F6FB03-51FF-4477-9342-93165C2FAE0E}"/>
              </a:ext>
            </a:extLst>
          </p:cNvPr>
          <p:cNvSpPr/>
          <p:nvPr/>
        </p:nvSpPr>
        <p:spPr>
          <a:xfrm>
            <a:off x="10086808" y="6458435"/>
            <a:ext cx="2105191" cy="4001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CAA4A1E-FC2C-43EF-AA68-E3A274DA35DC}"/>
              </a:ext>
            </a:extLst>
          </p:cNvPr>
          <p:cNvSpPr/>
          <p:nvPr/>
        </p:nvSpPr>
        <p:spPr>
          <a:xfrm>
            <a:off x="8236155" y="3697357"/>
            <a:ext cx="3628871" cy="30469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9D740BF-D9AA-4BA8-B25D-D2C5A23C53E1}"/>
              </a:ext>
            </a:extLst>
          </p:cNvPr>
          <p:cNvSpPr txBox="1"/>
          <p:nvPr/>
        </p:nvSpPr>
        <p:spPr>
          <a:xfrm>
            <a:off x="8770768" y="4493121"/>
            <a:ext cx="26320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상단에 큰 이미지를 활용해서 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시각적으로 흥미를 일으키고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본문 중간에도 </a:t>
            </a:r>
            <a:r>
              <a:rPr lang="ko-KR" altLang="en-US" sz="1400" spc="-150" dirty="0" err="1">
                <a:solidFill>
                  <a:schemeClr val="bg1"/>
                </a:solidFill>
              </a:rPr>
              <a:t>스와이프를</a:t>
            </a:r>
            <a:r>
              <a:rPr lang="ko-KR" altLang="en-US" sz="1400" spc="-150" dirty="0">
                <a:solidFill>
                  <a:schemeClr val="bg1"/>
                </a:solidFill>
              </a:rPr>
              <a:t> 통해 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더  많은 미디어아트 사진을 볼 수 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있도록 배치할 예정이다</a:t>
            </a:r>
            <a:r>
              <a:rPr lang="en-US" altLang="ko-KR" sz="1400" spc="-15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BCFD04-349A-4817-8B7C-267ABA0D63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69" y="166367"/>
            <a:ext cx="3719538" cy="35309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1714FA-FA9E-4C47-8EBB-5482BEA799F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69" y="3697357"/>
            <a:ext cx="3710301" cy="3046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D2E8B6-0A79-4A08-82B2-605AE753D7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6" y="166367"/>
            <a:ext cx="4351821" cy="35309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6909D22-C58F-4AC4-A6E6-4FBB4BB896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6918" y="166368"/>
            <a:ext cx="3638107" cy="353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9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346026-25D5-4234-BB0B-79C9F5635B38}"/>
              </a:ext>
            </a:extLst>
          </p:cNvPr>
          <p:cNvSpPr/>
          <p:nvPr/>
        </p:nvSpPr>
        <p:spPr>
          <a:xfrm>
            <a:off x="0" y="2482269"/>
            <a:ext cx="5928360" cy="1336040"/>
          </a:xfrm>
          <a:prstGeom prst="rect">
            <a:avLst/>
          </a:prstGeom>
          <a:solidFill>
            <a:srgbClr val="AD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D8B53-90B8-4213-8D52-047344E28B19}"/>
              </a:ext>
            </a:extLst>
          </p:cNvPr>
          <p:cNvSpPr txBox="1"/>
          <p:nvPr/>
        </p:nvSpPr>
        <p:spPr>
          <a:xfrm>
            <a:off x="5535426" y="205379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01</a:t>
            </a:r>
            <a:endParaRPr lang="ko-KR" alt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AE593F-C2EF-439B-A0C3-25CD97BAE316}"/>
              </a:ext>
            </a:extLst>
          </p:cNvPr>
          <p:cNvSpPr txBox="1"/>
          <p:nvPr/>
        </p:nvSpPr>
        <p:spPr>
          <a:xfrm>
            <a:off x="2926608" y="2617980"/>
            <a:ext cx="29065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spc="-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최근 웹 트렌드 및</a:t>
            </a:r>
            <a:endParaRPr lang="en-US" altLang="ko-KR" sz="3200" spc="-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3200" spc="-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적용사례</a:t>
            </a:r>
          </a:p>
        </p:txBody>
      </p:sp>
    </p:spTree>
    <p:extLst>
      <p:ext uri="{BB962C8B-B14F-4D97-AF65-F5344CB8AC3E}">
        <p14:creationId xmlns:p14="http://schemas.microsoft.com/office/powerpoint/2010/main" val="7125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511635"/>
            <a:ext cx="12014200" cy="0"/>
          </a:xfrm>
          <a:prstGeom prst="line">
            <a:avLst/>
          </a:prstGeom>
          <a:ln>
            <a:solidFill>
              <a:srgbClr val="C9C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329610" cy="6858000"/>
          </a:xfrm>
          <a:prstGeom prst="rect">
            <a:avLst/>
          </a:prstGeom>
          <a:solidFill>
            <a:srgbClr val="C9C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469416" y="86589"/>
            <a:ext cx="3134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01.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var(--font-text-oli)"/>
              </a:rPr>
              <a:t> </a:t>
            </a:r>
            <a:r>
              <a:rPr lang="en-US" altLang="ko-KR" i="0" dirty="0">
                <a:solidFill>
                  <a:srgbClr val="243238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Minimal Style</a:t>
            </a: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11892" y="4689677"/>
            <a:ext cx="353943" cy="5533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01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최근 웹 트렌드  및  적용사례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A5DFFCE-4A81-4FD3-B342-6726CD12DD5D}"/>
              </a:ext>
            </a:extLst>
          </p:cNvPr>
          <p:cNvCxnSpPr>
            <a:cxnSpLocks/>
          </p:cNvCxnSpPr>
          <p:nvPr/>
        </p:nvCxnSpPr>
        <p:spPr>
          <a:xfrm>
            <a:off x="2099696" y="6029404"/>
            <a:ext cx="3789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69153D-1DEC-4CFC-87C4-EB3F768AE6D4}"/>
              </a:ext>
            </a:extLst>
          </p:cNvPr>
          <p:cNvSpPr txBox="1"/>
          <p:nvPr/>
        </p:nvSpPr>
        <p:spPr>
          <a:xfrm>
            <a:off x="3818451" y="6124655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MIXD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1546227" y="3011696"/>
            <a:ext cx="4961160" cy="26967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1370FB5-61A4-48B8-9DAC-330233FEF5E9}"/>
              </a:ext>
            </a:extLst>
          </p:cNvPr>
          <p:cNvCxnSpPr>
            <a:cxnSpLocks/>
          </p:cNvCxnSpPr>
          <p:nvPr/>
        </p:nvCxnSpPr>
        <p:spPr>
          <a:xfrm>
            <a:off x="7288656" y="6029404"/>
            <a:ext cx="3789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B94CE0-1463-4B4B-957F-1F4CC4FAF0DF}"/>
              </a:ext>
            </a:extLst>
          </p:cNvPr>
          <p:cNvSpPr txBox="1"/>
          <p:nvPr/>
        </p:nvSpPr>
        <p:spPr>
          <a:xfrm>
            <a:off x="8944895" y="6124655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TINKER</a:t>
            </a:r>
            <a:endParaRPr lang="ko-KR" altLang="en-US" sz="14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83E78FD-7465-44C3-94B6-D2DBAC71B37D}"/>
              </a:ext>
            </a:extLst>
          </p:cNvPr>
          <p:cNvSpPr/>
          <p:nvPr/>
        </p:nvSpPr>
        <p:spPr>
          <a:xfrm>
            <a:off x="6686518" y="3011695"/>
            <a:ext cx="4961149" cy="26967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F6FB03-51FF-4477-9342-93165C2FAE0E}"/>
              </a:ext>
            </a:extLst>
          </p:cNvPr>
          <p:cNvSpPr/>
          <p:nvPr/>
        </p:nvSpPr>
        <p:spPr>
          <a:xfrm>
            <a:off x="10086808" y="6458435"/>
            <a:ext cx="2105191" cy="4001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15E3C5-9BE1-4824-83FD-BC8CB9D75661}"/>
              </a:ext>
            </a:extLst>
          </p:cNvPr>
          <p:cNvSpPr txBox="1"/>
          <p:nvPr/>
        </p:nvSpPr>
        <p:spPr>
          <a:xfrm>
            <a:off x="1428350" y="1018362"/>
            <a:ext cx="9889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전반적으로 미니멀리즘 생활이 유행하면서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웹 디자인에서도 복잡한 레이아웃 대신 심플하고 정보에 접근하기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쉬운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미니멀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스타일의 디자인이 많이 사용된다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ju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많은 정보를 담을 수 없다는 단점이 있지만 필요한 정보만 빠르게 전달할 수 있다는 강점이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just"/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815302-2D37-4AA2-A768-6B44C87DAC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27" y="3011695"/>
            <a:ext cx="4961149" cy="26967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AFF0A5-92F1-4A0B-955F-959BED4A7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18" y="3011696"/>
            <a:ext cx="4961149" cy="269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5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511635"/>
            <a:ext cx="12014200" cy="0"/>
          </a:xfrm>
          <a:prstGeom prst="line">
            <a:avLst/>
          </a:prstGeom>
          <a:ln>
            <a:solidFill>
              <a:srgbClr val="C9C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329610" cy="6858000"/>
          </a:xfrm>
          <a:prstGeom prst="rect">
            <a:avLst/>
          </a:prstGeom>
          <a:solidFill>
            <a:srgbClr val="C9C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469416" y="86589"/>
            <a:ext cx="3134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02.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var(--font-text-oli)"/>
              </a:rPr>
              <a:t> 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Imagery Multilayers</a:t>
            </a: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11892" y="4689677"/>
            <a:ext cx="353943" cy="5533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01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최근 웹 트렌드  및  적용사례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A5DFFCE-4A81-4FD3-B342-6726CD12DD5D}"/>
              </a:ext>
            </a:extLst>
          </p:cNvPr>
          <p:cNvCxnSpPr>
            <a:cxnSpLocks/>
          </p:cNvCxnSpPr>
          <p:nvPr/>
        </p:nvCxnSpPr>
        <p:spPr>
          <a:xfrm>
            <a:off x="2099696" y="6029404"/>
            <a:ext cx="3789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69153D-1DEC-4CFC-87C4-EB3F768AE6D4}"/>
              </a:ext>
            </a:extLst>
          </p:cNvPr>
          <p:cNvSpPr txBox="1"/>
          <p:nvPr/>
        </p:nvSpPr>
        <p:spPr>
          <a:xfrm>
            <a:off x="3223768" y="6124655"/>
            <a:ext cx="1776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generalcondition.com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1546227" y="3011696"/>
            <a:ext cx="4961160" cy="26967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1370FB5-61A4-48B8-9DAC-330233FEF5E9}"/>
              </a:ext>
            </a:extLst>
          </p:cNvPr>
          <p:cNvCxnSpPr>
            <a:cxnSpLocks/>
          </p:cNvCxnSpPr>
          <p:nvPr/>
        </p:nvCxnSpPr>
        <p:spPr>
          <a:xfrm>
            <a:off x="7288656" y="6029404"/>
            <a:ext cx="3789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B94CE0-1463-4B4B-957F-1F4CC4FAF0DF}"/>
              </a:ext>
            </a:extLst>
          </p:cNvPr>
          <p:cNvSpPr txBox="1"/>
          <p:nvPr/>
        </p:nvSpPr>
        <p:spPr>
          <a:xfrm>
            <a:off x="8294366" y="6124655"/>
            <a:ext cx="2013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Johanna Wilson portfolio</a:t>
            </a:r>
            <a:endParaRPr lang="ko-KR" altLang="en-US" sz="14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83E78FD-7465-44C3-94B6-D2DBAC71B37D}"/>
              </a:ext>
            </a:extLst>
          </p:cNvPr>
          <p:cNvSpPr/>
          <p:nvPr/>
        </p:nvSpPr>
        <p:spPr>
          <a:xfrm>
            <a:off x="6686518" y="3011695"/>
            <a:ext cx="4961149" cy="26967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F6FB03-51FF-4477-9342-93165C2FAE0E}"/>
              </a:ext>
            </a:extLst>
          </p:cNvPr>
          <p:cNvSpPr/>
          <p:nvPr/>
        </p:nvSpPr>
        <p:spPr>
          <a:xfrm>
            <a:off x="10086808" y="6458435"/>
            <a:ext cx="2105191" cy="4001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15E3C5-9BE1-4824-83FD-BC8CB9D75661}"/>
              </a:ext>
            </a:extLst>
          </p:cNvPr>
          <p:cNvSpPr txBox="1"/>
          <p:nvPr/>
        </p:nvSpPr>
        <p:spPr>
          <a:xfrm>
            <a:off x="1428350" y="1018362"/>
            <a:ext cx="98897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미니멀한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디자인을 추구하던 트렌드에서 웹사이트의 다양한 정보를 표현하려면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여러 개의 이미지를 겹쳐 포토갤러리처럼 레이아웃을 구성하는 것이 새로운 트렌드가 되었다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ju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웹사이트의 한 부분이나 모바일 화면같이 제한된 공간에서 많은 양의 컨텐츠를 표현하는데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유용하게 사용할 수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just"/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C05C3B-8642-4A2C-A1D6-13A3F7BB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27" y="3011695"/>
            <a:ext cx="4961149" cy="26952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1B761-5CAC-4949-90AC-915BF261B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18" y="3011696"/>
            <a:ext cx="4961149" cy="26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8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511635"/>
            <a:ext cx="12014200" cy="0"/>
          </a:xfrm>
          <a:prstGeom prst="line">
            <a:avLst/>
          </a:prstGeom>
          <a:ln>
            <a:solidFill>
              <a:srgbClr val="C9C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329610" cy="6858000"/>
          </a:xfrm>
          <a:prstGeom prst="rect">
            <a:avLst/>
          </a:prstGeom>
          <a:solidFill>
            <a:srgbClr val="C9C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469416" y="86589"/>
            <a:ext cx="562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03. </a:t>
            </a:r>
            <a:r>
              <a:rPr lang="en-US" altLang="ko-KR" i="0" dirty="0">
                <a:solidFill>
                  <a:srgbClr val="243238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Photos Behind the Typography</a:t>
            </a:r>
          </a:p>
          <a:p>
            <a:endParaRPr lang="en-US" altLang="ko-KR" b="1" i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11892" y="4689677"/>
            <a:ext cx="353943" cy="5533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01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최근 웹 트렌드  및  적용사례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A5DFFCE-4A81-4FD3-B342-6726CD12DD5D}"/>
              </a:ext>
            </a:extLst>
          </p:cNvPr>
          <p:cNvCxnSpPr>
            <a:cxnSpLocks/>
          </p:cNvCxnSpPr>
          <p:nvPr/>
        </p:nvCxnSpPr>
        <p:spPr>
          <a:xfrm>
            <a:off x="2099696" y="6029404"/>
            <a:ext cx="3789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69153D-1DEC-4CFC-87C4-EB3F768AE6D4}"/>
              </a:ext>
            </a:extLst>
          </p:cNvPr>
          <p:cNvSpPr txBox="1"/>
          <p:nvPr/>
        </p:nvSpPr>
        <p:spPr>
          <a:xfrm>
            <a:off x="3925050" y="6124655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/>
              <a:t>qp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1546227" y="3011696"/>
            <a:ext cx="4961160" cy="26967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1370FB5-61A4-48B8-9DAC-330233FEF5E9}"/>
              </a:ext>
            </a:extLst>
          </p:cNvPr>
          <p:cNvCxnSpPr>
            <a:cxnSpLocks/>
          </p:cNvCxnSpPr>
          <p:nvPr/>
        </p:nvCxnSpPr>
        <p:spPr>
          <a:xfrm>
            <a:off x="7288656" y="6029404"/>
            <a:ext cx="3789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B94CE0-1463-4B4B-957F-1F4CC4FAF0DF}"/>
              </a:ext>
            </a:extLst>
          </p:cNvPr>
          <p:cNvSpPr txBox="1"/>
          <p:nvPr/>
        </p:nvSpPr>
        <p:spPr>
          <a:xfrm>
            <a:off x="9037258" y="6124655"/>
            <a:ext cx="527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Oust</a:t>
            </a:r>
            <a:endParaRPr lang="ko-KR" altLang="en-US" sz="14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83E78FD-7465-44C3-94B6-D2DBAC71B37D}"/>
              </a:ext>
            </a:extLst>
          </p:cNvPr>
          <p:cNvSpPr/>
          <p:nvPr/>
        </p:nvSpPr>
        <p:spPr>
          <a:xfrm>
            <a:off x="6686518" y="3011695"/>
            <a:ext cx="4961149" cy="26967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F6FB03-51FF-4477-9342-93165C2FAE0E}"/>
              </a:ext>
            </a:extLst>
          </p:cNvPr>
          <p:cNvSpPr/>
          <p:nvPr/>
        </p:nvSpPr>
        <p:spPr>
          <a:xfrm>
            <a:off x="10086808" y="6458435"/>
            <a:ext cx="2105191" cy="4001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15E3C5-9BE1-4824-83FD-BC8CB9D75661}"/>
              </a:ext>
            </a:extLst>
          </p:cNvPr>
          <p:cNvSpPr txBox="1"/>
          <p:nvPr/>
        </p:nvSpPr>
        <p:spPr>
          <a:xfrm>
            <a:off x="1428350" y="1018362"/>
            <a:ext cx="9889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텍스트의 뒤에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컬러풀한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이미지를 배치하면서 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텍스트 내용을 강조하면서도 전체적인 분위기는 통일시키는 디자인이다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ju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BB5A4A-865B-470B-99D2-C041A213D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27" y="3011695"/>
            <a:ext cx="4961149" cy="26967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4A7CC5-0CA2-40AD-84FC-206B8D61D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334" y="2985691"/>
            <a:ext cx="4961149" cy="26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6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511635"/>
            <a:ext cx="12014200" cy="0"/>
          </a:xfrm>
          <a:prstGeom prst="line">
            <a:avLst/>
          </a:prstGeom>
          <a:ln>
            <a:solidFill>
              <a:srgbClr val="C9C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329610" cy="6858000"/>
          </a:xfrm>
          <a:prstGeom prst="rect">
            <a:avLst/>
          </a:prstGeom>
          <a:solidFill>
            <a:srgbClr val="C9C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469416" y="86589"/>
            <a:ext cx="3134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04. Big Typography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var(--font-text-oli)"/>
              </a:rPr>
              <a:t> </a:t>
            </a:r>
            <a:endParaRPr lang="en-US" altLang="ko-KR" b="1" i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11892" y="4689677"/>
            <a:ext cx="353943" cy="5533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01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최근 웹 트렌드  및  적용사례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A5DFFCE-4A81-4FD3-B342-6726CD12DD5D}"/>
              </a:ext>
            </a:extLst>
          </p:cNvPr>
          <p:cNvCxnSpPr>
            <a:cxnSpLocks/>
          </p:cNvCxnSpPr>
          <p:nvPr/>
        </p:nvCxnSpPr>
        <p:spPr>
          <a:xfrm>
            <a:off x="2099696" y="6029404"/>
            <a:ext cx="3789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69153D-1DEC-4CFC-87C4-EB3F768AE6D4}"/>
              </a:ext>
            </a:extLst>
          </p:cNvPr>
          <p:cNvSpPr txBox="1"/>
          <p:nvPr/>
        </p:nvSpPr>
        <p:spPr>
          <a:xfrm>
            <a:off x="3592814" y="6124655"/>
            <a:ext cx="1038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/>
              <a:t>DigitalWerk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1546227" y="3011696"/>
            <a:ext cx="4961160" cy="26967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1370FB5-61A4-48B8-9DAC-330233FEF5E9}"/>
              </a:ext>
            </a:extLst>
          </p:cNvPr>
          <p:cNvCxnSpPr>
            <a:cxnSpLocks/>
          </p:cNvCxnSpPr>
          <p:nvPr/>
        </p:nvCxnSpPr>
        <p:spPr>
          <a:xfrm>
            <a:off x="7288656" y="6029404"/>
            <a:ext cx="3789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B94CE0-1463-4B4B-957F-1F4CC4FAF0DF}"/>
              </a:ext>
            </a:extLst>
          </p:cNvPr>
          <p:cNvSpPr txBox="1"/>
          <p:nvPr/>
        </p:nvSpPr>
        <p:spPr>
          <a:xfrm>
            <a:off x="8678156" y="6124655"/>
            <a:ext cx="1245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Pest Stop Boys</a:t>
            </a:r>
            <a:endParaRPr lang="ko-KR" altLang="en-US" sz="14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83E78FD-7465-44C3-94B6-D2DBAC71B37D}"/>
              </a:ext>
            </a:extLst>
          </p:cNvPr>
          <p:cNvSpPr/>
          <p:nvPr/>
        </p:nvSpPr>
        <p:spPr>
          <a:xfrm>
            <a:off x="6686518" y="3011695"/>
            <a:ext cx="4961149" cy="26967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F6FB03-51FF-4477-9342-93165C2FAE0E}"/>
              </a:ext>
            </a:extLst>
          </p:cNvPr>
          <p:cNvSpPr/>
          <p:nvPr/>
        </p:nvSpPr>
        <p:spPr>
          <a:xfrm>
            <a:off x="10086808" y="6458435"/>
            <a:ext cx="2105191" cy="4001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15E3C5-9BE1-4824-83FD-BC8CB9D75661}"/>
              </a:ext>
            </a:extLst>
          </p:cNvPr>
          <p:cNvSpPr txBox="1"/>
          <p:nvPr/>
        </p:nvSpPr>
        <p:spPr>
          <a:xfrm>
            <a:off x="1428350" y="1018362"/>
            <a:ext cx="9889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크고 굵은 글자로 임팩트를 주는 디자인이다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메인 화면에서 주로 사용되며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사용자에게 강렬한 첫 인상을 남길 수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</a:p>
          <a:p>
            <a:pPr algn="just"/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61ADFE-E63B-4A4B-9EE5-8E038AB481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18" y="3011695"/>
            <a:ext cx="4961149" cy="26967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FCA02C-C2A3-4E5C-B255-1BA4B5850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68" y="3011696"/>
            <a:ext cx="4965263" cy="269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2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511635"/>
            <a:ext cx="12014200" cy="0"/>
          </a:xfrm>
          <a:prstGeom prst="line">
            <a:avLst/>
          </a:prstGeom>
          <a:ln>
            <a:solidFill>
              <a:srgbClr val="C9C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329610" cy="6858000"/>
          </a:xfrm>
          <a:prstGeom prst="rect">
            <a:avLst/>
          </a:prstGeom>
          <a:solidFill>
            <a:srgbClr val="C9C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469416" y="86589"/>
            <a:ext cx="4530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05. Comfortable Colors</a:t>
            </a:r>
            <a:endParaRPr lang="en-US" altLang="ko-KR" b="1" i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11892" y="4689677"/>
            <a:ext cx="353943" cy="5533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01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최근 웹 트렌드  및  적용사례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A5DFFCE-4A81-4FD3-B342-6726CD12DD5D}"/>
              </a:ext>
            </a:extLst>
          </p:cNvPr>
          <p:cNvCxnSpPr>
            <a:cxnSpLocks/>
          </p:cNvCxnSpPr>
          <p:nvPr/>
        </p:nvCxnSpPr>
        <p:spPr>
          <a:xfrm>
            <a:off x="2099696" y="6029404"/>
            <a:ext cx="3789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69153D-1DEC-4CFC-87C4-EB3F768AE6D4}"/>
              </a:ext>
            </a:extLst>
          </p:cNvPr>
          <p:cNvSpPr txBox="1"/>
          <p:nvPr/>
        </p:nvSpPr>
        <p:spPr>
          <a:xfrm>
            <a:off x="3076104" y="6124655"/>
            <a:ext cx="207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Davina Spriggs via Dribble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1546227" y="3011696"/>
            <a:ext cx="4961160" cy="26967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1370FB5-61A4-48B8-9DAC-330233FEF5E9}"/>
              </a:ext>
            </a:extLst>
          </p:cNvPr>
          <p:cNvCxnSpPr>
            <a:cxnSpLocks/>
          </p:cNvCxnSpPr>
          <p:nvPr/>
        </p:nvCxnSpPr>
        <p:spPr>
          <a:xfrm>
            <a:off x="7288656" y="6029404"/>
            <a:ext cx="3789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B94CE0-1463-4B4B-957F-1F4CC4FAF0DF}"/>
              </a:ext>
            </a:extLst>
          </p:cNvPr>
          <p:cNvSpPr txBox="1"/>
          <p:nvPr/>
        </p:nvSpPr>
        <p:spPr>
          <a:xfrm>
            <a:off x="8815788" y="6124655"/>
            <a:ext cx="970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/>
              <a:t>Timescope</a:t>
            </a:r>
            <a:endParaRPr lang="ko-KR" altLang="en-US" sz="14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83E78FD-7465-44C3-94B6-D2DBAC71B37D}"/>
              </a:ext>
            </a:extLst>
          </p:cNvPr>
          <p:cNvSpPr/>
          <p:nvPr/>
        </p:nvSpPr>
        <p:spPr>
          <a:xfrm>
            <a:off x="6686518" y="3011695"/>
            <a:ext cx="4961149" cy="26967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F6FB03-51FF-4477-9342-93165C2FAE0E}"/>
              </a:ext>
            </a:extLst>
          </p:cNvPr>
          <p:cNvSpPr/>
          <p:nvPr/>
        </p:nvSpPr>
        <p:spPr>
          <a:xfrm>
            <a:off x="10086808" y="6458435"/>
            <a:ext cx="2105191" cy="4001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15E3C5-9BE1-4824-83FD-BC8CB9D75661}"/>
              </a:ext>
            </a:extLst>
          </p:cNvPr>
          <p:cNvSpPr txBox="1"/>
          <p:nvPr/>
        </p:nvSpPr>
        <p:spPr>
          <a:xfrm>
            <a:off x="1428350" y="1018362"/>
            <a:ext cx="9889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비비드한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컬러보다 눈에 편안한 컬러들을 사용하면 컨텐츠의 내용에 좀더 집중하게 되고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체류시간이 긴 페이지라면 사용자의 눈에 피곤함을 주지 않는다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ju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제품의 사진 등 오브젝트를 강조하는 페이지에서 많이 사용된다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just"/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B5CDB8-90BC-4FB0-9C48-71D21A8A6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27" y="3011695"/>
            <a:ext cx="4961149" cy="26967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6F9955-C940-4747-8219-5045AC9BD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53" y="3011696"/>
            <a:ext cx="4954414" cy="269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7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511635"/>
            <a:ext cx="12014200" cy="0"/>
          </a:xfrm>
          <a:prstGeom prst="line">
            <a:avLst/>
          </a:prstGeom>
          <a:ln>
            <a:solidFill>
              <a:srgbClr val="C9C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329610" cy="6858000"/>
          </a:xfrm>
          <a:prstGeom prst="rect">
            <a:avLst/>
          </a:prstGeom>
          <a:solidFill>
            <a:srgbClr val="C9C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469416" y="86589"/>
            <a:ext cx="3134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06.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illustrations</a:t>
            </a: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11892" y="4689677"/>
            <a:ext cx="353943" cy="5533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01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최근 웹 트렌드  및  적용사례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A5DFFCE-4A81-4FD3-B342-6726CD12DD5D}"/>
              </a:ext>
            </a:extLst>
          </p:cNvPr>
          <p:cNvCxnSpPr>
            <a:cxnSpLocks/>
          </p:cNvCxnSpPr>
          <p:nvPr/>
        </p:nvCxnSpPr>
        <p:spPr>
          <a:xfrm>
            <a:off x="2099696" y="6029404"/>
            <a:ext cx="3789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69153D-1DEC-4CFC-87C4-EB3F768AE6D4}"/>
              </a:ext>
            </a:extLst>
          </p:cNvPr>
          <p:cNvSpPr txBox="1"/>
          <p:nvPr/>
        </p:nvSpPr>
        <p:spPr>
          <a:xfrm>
            <a:off x="3669179" y="6124655"/>
            <a:ext cx="885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PSYCHOO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1546227" y="3011696"/>
            <a:ext cx="4961160" cy="26967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1370FB5-61A4-48B8-9DAC-330233FEF5E9}"/>
              </a:ext>
            </a:extLst>
          </p:cNvPr>
          <p:cNvCxnSpPr>
            <a:cxnSpLocks/>
          </p:cNvCxnSpPr>
          <p:nvPr/>
        </p:nvCxnSpPr>
        <p:spPr>
          <a:xfrm>
            <a:off x="7288656" y="6029404"/>
            <a:ext cx="3789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B94CE0-1463-4B4B-957F-1F4CC4FAF0DF}"/>
              </a:ext>
            </a:extLst>
          </p:cNvPr>
          <p:cNvSpPr txBox="1"/>
          <p:nvPr/>
        </p:nvSpPr>
        <p:spPr>
          <a:xfrm>
            <a:off x="9031456" y="6124655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TULL</a:t>
            </a:r>
            <a:endParaRPr lang="ko-KR" altLang="en-US" sz="14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83E78FD-7465-44C3-94B6-D2DBAC71B37D}"/>
              </a:ext>
            </a:extLst>
          </p:cNvPr>
          <p:cNvSpPr/>
          <p:nvPr/>
        </p:nvSpPr>
        <p:spPr>
          <a:xfrm>
            <a:off x="6686518" y="3011695"/>
            <a:ext cx="4961149" cy="26967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F6FB03-51FF-4477-9342-93165C2FAE0E}"/>
              </a:ext>
            </a:extLst>
          </p:cNvPr>
          <p:cNvSpPr/>
          <p:nvPr/>
        </p:nvSpPr>
        <p:spPr>
          <a:xfrm>
            <a:off x="10086808" y="6458435"/>
            <a:ext cx="2105191" cy="4001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15E3C5-9BE1-4824-83FD-BC8CB9D75661}"/>
              </a:ext>
            </a:extLst>
          </p:cNvPr>
          <p:cNvSpPr txBox="1"/>
          <p:nvPr/>
        </p:nvSpPr>
        <p:spPr>
          <a:xfrm>
            <a:off x="1428350" y="1018362"/>
            <a:ext cx="9889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일러스트를 삽입해 페이지의 포인트를 주는 디자인이다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일러스트에 따라 정적이거나 역동적인 분위기를 주기도 하고 정보전달에도 사용되며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텍스트로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가득찬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화면보다 사용자의 체류시간을 늘리기에 효과적이기도 하다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36F047-7C04-4080-9E84-1BA62A013A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68" y="3011695"/>
            <a:ext cx="4948719" cy="26967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9BAEC0-39A3-41D1-BD54-FA57B5471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18" y="3011694"/>
            <a:ext cx="4961149" cy="26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2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665</Words>
  <Application>Microsoft Office PowerPoint</Application>
  <PresentationFormat>와이드스크린</PresentationFormat>
  <Paragraphs>155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G마켓 산스 Bold</vt:lpstr>
      <vt:lpstr>G마켓 산스 Light</vt:lpstr>
      <vt:lpstr>G마켓 산스 Medium</vt:lpstr>
      <vt:lpstr>var(--font-text-oli)</vt:lpstr>
      <vt:lpstr>마루 부리 Beta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EZEN</cp:lastModifiedBy>
  <cp:revision>125</cp:revision>
  <dcterms:created xsi:type="dcterms:W3CDTF">2020-11-18T01:48:02Z</dcterms:created>
  <dcterms:modified xsi:type="dcterms:W3CDTF">2022-05-16T07:36:41Z</dcterms:modified>
</cp:coreProperties>
</file>